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9" r:id="rId4"/>
    <p:sldId id="257" r:id="rId5"/>
    <p:sldId id="260" r:id="rId6"/>
    <p:sldId id="259" r:id="rId7"/>
    <p:sldId id="261" r:id="rId8"/>
    <p:sldId id="262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4001"/>
    <a:srgbClr val="CC9900"/>
    <a:srgbClr val="157FFF"/>
    <a:srgbClr val="F7E289"/>
    <a:srgbClr val="FF9E1D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636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5C2D8-3133-4D79-B4E2-88C548CA9485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6ED46-59DD-42A7-865A-ABD8389C7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1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ED46-59DD-42A7-865A-ABD8389C706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3885" y="4650640"/>
            <a:ext cx="4428445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530" y="358170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49"/>
            <a:ext cx="6413610" cy="412303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665475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1901950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665475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18731" y="1749245"/>
            <a:ext cx="7635250" cy="2213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US" sz="3700" b="1" cap="all" dirty="0" smtClean="0">
                <a:effectLst>
                  <a:reflection blurRad="12700" stA="28000" endPos="45000" dist="1003" dir="5400000" sy="-100000" algn="bl"/>
                </a:effectLst>
              </a:rPr>
              <a:t>T</a:t>
            </a:r>
            <a:r>
              <a:rPr lang="ru-RU" sz="3700" b="1" cap="all" dirty="0" err="1" smtClean="0">
                <a:effectLst>
                  <a:reflection blurRad="12700" stA="28000" endPos="45000" dist="1003" dir="5400000" sy="-100000" algn="bl"/>
                </a:effectLst>
              </a:rPr>
              <a:t>he</a:t>
            </a:r>
            <a:r>
              <a:rPr lang="ru-RU" sz="37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ru-RU" sz="3700" b="1" cap="all" dirty="0" err="1" smtClean="0">
                <a:effectLst>
                  <a:reflection blurRad="12700" stA="28000" endPos="45000" dist="1003" dir="5400000" sy="-100000" algn="bl"/>
                </a:effectLst>
              </a:rPr>
              <a:t>family</a:t>
            </a:r>
            <a:r>
              <a:rPr lang="ru-RU" sz="37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ru-RU" sz="3700" b="1" cap="all" dirty="0" err="1" smtClean="0">
                <a:effectLst>
                  <a:reflection blurRad="12700" stA="28000" endPos="45000" dist="1003" dir="5400000" sy="-100000" algn="bl"/>
                </a:effectLst>
              </a:rPr>
              <a:t>club</a:t>
            </a:r>
            <a:r>
              <a:rPr lang="uk-UA" sz="3700" dirty="0" smtClean="0"/>
              <a:t/>
            </a:r>
            <a:br>
              <a:rPr lang="uk-UA" sz="3700" dirty="0" smtClean="0"/>
            </a:br>
            <a:r>
              <a:rPr lang="ru-RU" sz="3700" b="1" dirty="0" smtClean="0"/>
              <a:t>«</a:t>
            </a:r>
            <a:r>
              <a:rPr lang="ru-RU" sz="3700" b="1" dirty="0" err="1" smtClean="0"/>
              <a:t>English</a:t>
            </a:r>
            <a:r>
              <a:rPr lang="ru-RU" sz="3700" b="1" dirty="0" smtClean="0"/>
              <a:t> </a:t>
            </a:r>
            <a:r>
              <a:rPr lang="en-US" sz="3700" b="1" dirty="0" smtClean="0"/>
              <a:t>for</a:t>
            </a:r>
            <a:r>
              <a:rPr lang="ru-RU" sz="3700" b="1" dirty="0" smtClean="0"/>
              <a:t> </a:t>
            </a:r>
            <a:r>
              <a:rPr lang="ru-RU" sz="3700" b="1" dirty="0" err="1" smtClean="0"/>
              <a:t>all</a:t>
            </a:r>
            <a:r>
              <a:rPr lang="ru-RU" sz="3700" b="1" dirty="0" smtClean="0"/>
              <a:t>»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ctrTitle"/>
          </p:nvPr>
        </p:nvSpPr>
        <p:spPr>
          <a:xfrm>
            <a:off x="3821338" y="4956050"/>
            <a:ext cx="5322662" cy="1527050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Language</a:t>
            </a:r>
            <a:r>
              <a:rPr lang="uk-UA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err="1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unites</a:t>
            </a:r>
            <a:r>
              <a:rPr lang="uk-UA" b="1" dirty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err="1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people</a:t>
            </a:r>
            <a:r>
              <a:rPr lang="uk-UA" b="1" dirty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uk-UA" b="1" dirty="0" err="1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Ability</a:t>
            </a:r>
            <a:r>
              <a:rPr lang="uk-UA" b="1" dirty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err="1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</a:t>
            </a:r>
            <a:r>
              <a:rPr lang="uk-UA" b="1" dirty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err="1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communicate</a:t>
            </a:r>
            <a:r>
              <a:rPr lang="uk-UA" b="1" dirty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err="1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beg</a:t>
            </a:r>
            <a:r>
              <a:rPr lang="en-US" b="1" dirty="0" err="1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uk-UA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en-US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uk-UA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err="1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</a:t>
            </a:r>
            <a:r>
              <a:rPr lang="uk-UA" b="1" dirty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err="1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knowledge</a:t>
            </a:r>
            <a:r>
              <a:rPr lang="uk-UA" b="1" dirty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err="1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</a:t>
            </a:r>
            <a:r>
              <a:rPr lang="uk-UA" b="1" dirty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err="1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language</a:t>
            </a:r>
            <a:r>
              <a:rPr lang="uk-UA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b="1" dirty="0">
              <a:ln w="1905">
                <a:solidFill>
                  <a:schemeClr val="accent5">
                    <a:lumMod val="75000"/>
                  </a:schemeClr>
                </a:solidFill>
              </a:ln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70605" y="374900"/>
            <a:ext cx="7016195" cy="68488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tructure </a:t>
            </a:r>
            <a:r>
              <a:rPr lang="en-US" b="1" dirty="0"/>
              <a:t>of investments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46982"/>
              </p:ext>
            </p:extLst>
          </p:nvPr>
        </p:nvGraphicFramePr>
        <p:xfrm>
          <a:off x="1670605" y="833015"/>
          <a:ext cx="6077585" cy="152131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077585"/>
              </a:tblGrid>
              <a:tr h="294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10100" algn="l"/>
                        </a:tabLst>
                      </a:pPr>
                      <a:r>
                        <a:rPr lang="en-US" sz="1400" dirty="0">
                          <a:effectLst/>
                        </a:rPr>
                        <a:t>Office </a:t>
                      </a:r>
                      <a:r>
                        <a:rPr lang="en-US" sz="1400" dirty="0" err="1">
                          <a:effectLst/>
                        </a:rPr>
                        <a:t>Equipments</a:t>
                      </a:r>
                      <a:r>
                        <a:rPr lang="en-US" sz="1400" dirty="0">
                          <a:effectLst/>
                        </a:rPr>
                        <a:t>	  25 520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4875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 Café  </a:t>
                      </a:r>
                      <a:r>
                        <a:rPr lang="en-US" sz="1400" dirty="0">
                          <a:effectLst/>
                        </a:rPr>
                        <a:t>Equipments                                                                           </a:t>
                      </a:r>
                      <a:r>
                        <a:rPr lang="en-US" sz="1400" dirty="0" smtClean="0">
                          <a:effectLst/>
                        </a:rPr>
                        <a:t>           16 580                                      </a:t>
                      </a:r>
                      <a:r>
                        <a:rPr lang="en-US" sz="1400" baseline="0" dirty="0" smtClean="0">
                          <a:effectLst/>
                        </a:rPr>
                        <a:t>                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educational material                                                                             </a:t>
                      </a:r>
                      <a:r>
                        <a:rPr lang="en-US" sz="1400" dirty="0" smtClean="0">
                          <a:effectLst/>
                        </a:rPr>
                        <a:t>    10 000                               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en-US" sz="1400" dirty="0">
                          <a:effectLst/>
                        </a:rPr>
                        <a:t>Rent (last month)	15 200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67250" algn="l"/>
                        </a:tabLst>
                      </a:pPr>
                      <a:r>
                        <a:rPr lang="en-US" sz="1400">
                          <a:effectLst/>
                        </a:rPr>
                        <a:t>repair and minimal decor	 20 000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en-US" sz="1400" dirty="0">
                          <a:effectLst/>
                        </a:rPr>
                        <a:t>total investment, UAH	87 300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4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5" y="833015"/>
            <a:ext cx="7016195" cy="68488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Profit when 70% load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66233"/>
              </p:ext>
            </p:extLst>
          </p:nvPr>
        </p:nvGraphicFramePr>
        <p:xfrm>
          <a:off x="296260" y="1596540"/>
          <a:ext cx="8246070" cy="504780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246070"/>
              </a:tblGrid>
              <a:tr h="279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  <a:tab pos="4752975" algn="l"/>
                        </a:tabLst>
                      </a:pPr>
                      <a:r>
                        <a:rPr lang="en-US" sz="1600" dirty="0">
                          <a:effectLst/>
                        </a:rPr>
                        <a:t>number of students		157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4" marR="66384" marT="0" marB="0"/>
                </a:tc>
              </a:tr>
              <a:tr h="279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2025" algn="l"/>
                        </a:tabLst>
                      </a:pPr>
                      <a:r>
                        <a:rPr lang="en-US" sz="1600">
                          <a:effectLst/>
                        </a:rPr>
                        <a:t>the average cost of the subscription	1 095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4" marR="66384" marT="0" marB="0"/>
                </a:tc>
              </a:tr>
              <a:tr h="56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US" sz="1600">
                          <a:effectLst/>
                        </a:rPr>
                        <a:t>total revenue                                                                                                                               171 915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4" marR="66384" marT="0" marB="0"/>
                </a:tc>
              </a:tr>
              <a:tr h="56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19650" algn="l"/>
                        </a:tabLst>
                      </a:pPr>
                      <a:r>
                        <a:rPr lang="en-US" sz="1600" dirty="0">
                          <a:effectLst/>
                        </a:rPr>
                        <a:t>Payment teachers, UAH                                                                                                            25 000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4" marR="66384" marT="0" marB="0"/>
                </a:tc>
              </a:tr>
              <a:tr h="2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1600">
                          <a:effectLst/>
                        </a:rPr>
                        <a:t>Payment  Sales Manager, UAh	 5 000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4" marR="66384" marT="0" marB="0"/>
                </a:tc>
              </a:tr>
              <a:tr h="2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1600">
                          <a:effectLst/>
                        </a:rPr>
                        <a:t>Payment administrators, UAH	 7 000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4" marR="66384" marT="0" marB="0"/>
                </a:tc>
              </a:tr>
              <a:tr h="2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2025" algn="l"/>
                        </a:tabLst>
                      </a:pPr>
                      <a:r>
                        <a:rPr lang="en-US" sz="1600">
                          <a:effectLst/>
                        </a:rPr>
                        <a:t>Total payment	37 000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4" marR="66384" marT="0" marB="0"/>
                </a:tc>
              </a:tr>
              <a:tr h="2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62500" algn="l"/>
                        </a:tabLst>
                      </a:pPr>
                      <a:r>
                        <a:rPr lang="en-US" sz="1600">
                          <a:effectLst/>
                        </a:rPr>
                        <a:t>Rent,  (200uah/sq.m)	15 200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4" marR="66384" marT="0" marB="0"/>
                </a:tc>
              </a:tr>
              <a:tr h="2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91075" algn="l"/>
                        </a:tabLst>
                      </a:pPr>
                      <a:r>
                        <a:rPr lang="en-US" sz="1600">
                          <a:effectLst/>
                        </a:rPr>
                        <a:t>Utility and light	1 520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4" marR="66384" marT="0" marB="0"/>
                </a:tc>
              </a:tr>
              <a:tr h="56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10125" algn="l"/>
                        </a:tabLst>
                      </a:pPr>
                      <a:r>
                        <a:rPr lang="en-US" sz="1600">
                          <a:effectLst/>
                        </a:rPr>
                        <a:t>Advertising costs                                                                                                                         10 000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4" marR="66384" marT="0" marB="0"/>
                </a:tc>
              </a:tr>
              <a:tr h="2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4875" algn="l"/>
                        </a:tabLst>
                      </a:pPr>
                      <a:r>
                        <a:rPr lang="en-US" sz="1600">
                          <a:effectLst/>
                        </a:rPr>
                        <a:t>Consumables	   1 600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4" marR="66384" marT="0" marB="0"/>
                </a:tc>
              </a:tr>
              <a:tr h="2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0" algn="l"/>
                        </a:tabLst>
                      </a:pPr>
                      <a:r>
                        <a:rPr lang="en-US" sz="1600">
                          <a:effectLst/>
                        </a:rPr>
                        <a:t>Admin. costs (telephone, security. internet)	850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4" marR="66384" marT="0" marB="0"/>
                </a:tc>
              </a:tr>
              <a:tr h="2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05350" algn="l"/>
                        </a:tabLst>
                      </a:pPr>
                      <a:r>
                        <a:rPr lang="en-US" sz="1600">
                          <a:effectLst/>
                        </a:rPr>
                        <a:t>Total additional costs	  29 170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4" marR="66384" marT="0" marB="0"/>
                </a:tc>
              </a:tr>
              <a:tr h="2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4" marR="66384" marT="0" marB="0"/>
                </a:tc>
              </a:tr>
              <a:tr h="2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62500" algn="l"/>
                        </a:tabLst>
                      </a:pPr>
                      <a:r>
                        <a:rPr lang="en-US" sz="1600" dirty="0">
                          <a:effectLst/>
                        </a:rPr>
                        <a:t>profit	105 745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84" marR="663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53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7016195" cy="684885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contacts</a:t>
            </a:r>
            <a:endParaRPr lang="uk-U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Рисунок 12" descr="location-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6" y="1443836"/>
            <a:ext cx="1074739" cy="8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0202" y="1678790"/>
            <a:ext cx="24128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altLang="uk-UA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Pushkina</a:t>
            </a:r>
            <a:r>
              <a:rPr kumimoji="0" lang="en-US" altLang="uk-U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ave.18</a:t>
            </a:r>
            <a:endParaRPr kumimoji="0" lang="en-US" altLang="uk-UA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Asus\Desktop\data=pY73G4p0D2KS5STzWEpDioL5jBMh7LIlU3PEWo-6nimSwJf_XJyoLu-UZNvkzFYN_hloNSlegIZO527Lf0gD0Ol0YTi-XyTCSR7RiIY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282" y="2349997"/>
            <a:ext cx="6150523" cy="275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48" name="Рисунок 13" descr="Contact-Methods-Phone-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5" y="5435588"/>
            <a:ext cx="511062" cy="51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59785" y="5539814"/>
            <a:ext cx="16562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+3807772145</a:t>
            </a:r>
            <a:endParaRPr kumimoji="0" lang="en-US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51" name="Рисунок 14" descr="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35588"/>
            <a:ext cx="887201" cy="6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40935" y="5589626"/>
            <a:ext cx="3243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englishclub@yahoo.com</a:t>
            </a:r>
            <a:endParaRPr kumimoji="0" lang="en-US" alt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4375" y="1596539"/>
            <a:ext cx="7329840" cy="22905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human brain starts working at the moment we are born, and never stops until you stand up to speak in public</a:t>
            </a:r>
            <a:r>
              <a:rPr lang="ru-RU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0605" y="3887115"/>
            <a:ext cx="473385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Team work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We make up dialogues.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At the lessons we talk about different important problems.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We watch films together and listen to cassettes.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group-meeting-300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65" y="4497935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otolia_3489567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8230" y="4345230"/>
            <a:ext cx="3044950" cy="2160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30790" y="374900"/>
            <a:ext cx="610820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education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3835"/>
            <a:ext cx="9144000" cy="56500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Our school uses the semester system of education. Each semester lasts for seven weeks and corresponds to one level. All levels are divided into beginner course and the main course.</a:t>
            </a:r>
          </a:p>
          <a:p>
            <a:pPr marL="0" indent="0">
              <a:buNone/>
            </a:pPr>
            <a:endParaRPr lang="en-US" sz="2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Beginners course has two levels, classes</a:t>
            </a:r>
          </a:p>
          <a:p>
            <a:pPr marL="0" indent="0"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are held twice a week for 2 hours by </a:t>
            </a:r>
          </a:p>
          <a:p>
            <a:pPr marL="0" indent="0"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Russian-speaking teachers.</a:t>
            </a:r>
          </a:p>
          <a:p>
            <a:pPr marL="0" indent="0">
              <a:buNone/>
            </a:pPr>
            <a:endParaRPr lang="en-US" sz="2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Main course consists of six levels, here </a:t>
            </a:r>
          </a:p>
          <a:p>
            <a:pPr marL="0" indent="0"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training is performed by American and </a:t>
            </a:r>
          </a:p>
          <a:p>
            <a:pPr marL="0" indent="0"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Russian teachers . People attend classes  three times a week. Each class lasts  for 2 hours. The first two levels are taught by Russian-speaking teachers </a:t>
            </a:r>
            <a:r>
              <a:rPr lang="ru-RU" sz="2100" dirty="0" smtClean="0">
                <a:solidFill>
                  <a:schemeClr val="tx1"/>
                </a:solidFill>
              </a:rPr>
              <a:t>(</a:t>
            </a:r>
            <a:r>
              <a:rPr lang="en-US" sz="2100" dirty="0" smtClean="0">
                <a:solidFill>
                  <a:schemeClr val="tx1"/>
                </a:solidFill>
              </a:rPr>
              <a:t>twice a week </a:t>
            </a:r>
            <a:r>
              <a:rPr lang="ru-RU" sz="2100" dirty="0" smtClean="0">
                <a:solidFill>
                  <a:schemeClr val="tx1"/>
                </a:solidFill>
              </a:rPr>
              <a:t>)</a:t>
            </a:r>
            <a:r>
              <a:rPr lang="en-US" sz="2100" dirty="0" smtClean="0">
                <a:solidFill>
                  <a:schemeClr val="tx1"/>
                </a:solidFill>
              </a:rPr>
              <a:t>  and once a week</a:t>
            </a:r>
            <a:r>
              <a:rPr lang="ru-RU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smtClean="0">
                <a:solidFill>
                  <a:schemeClr val="tx1"/>
                </a:solidFill>
              </a:rPr>
              <a:t>you have an opportunity to talk to the American teacher. At  the third level you can have training with American teachers (twice a week ) and Russian-speaking  teacher gives basic grammar , idioms and expressions </a:t>
            </a:r>
            <a:r>
              <a:rPr lang="en-US" sz="2000" dirty="0" smtClean="0">
                <a:solidFill>
                  <a:schemeClr val="tx1"/>
                </a:solidFill>
              </a:rPr>
              <a:t>(once a week) 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05" y="2133863"/>
            <a:ext cx="4164013" cy="259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867" y="374900"/>
            <a:ext cx="6566315" cy="6108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Our teachers</a:t>
            </a:r>
            <a:endParaRPr lang="uk-UA" dirty="0"/>
          </a:p>
        </p:txBody>
      </p:sp>
      <p:pic>
        <p:nvPicPr>
          <p:cNvPr id="4" name="Рисунок 3" descr="C:\Users\Asus\Desktop\1382545581_915624_IMG04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74" y="1509610"/>
            <a:ext cx="2586834" cy="161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sus\Desktop\1381407021_831912_IMG01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7655" y="1509042"/>
            <a:ext cx="2490577" cy="161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sus\Desktop\photo-norm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1717" y="1509611"/>
            <a:ext cx="2423318" cy="161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sus\Desktop\1381845362_807929_IMG03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515" y="4039821"/>
            <a:ext cx="2547025" cy="172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sus\Desktop\1341169152_407426068_1-MALE-TEACHERS-REQUIRED-FOR-HIGHER-CLASSES-Barakahu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7654" y="4039821"/>
            <a:ext cx="2490577" cy="172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sus\Desktop\1381271567_1245530_1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2997" y="4062412"/>
            <a:ext cx="2482038" cy="170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52715" y="3240411"/>
            <a:ext cx="1386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Irina </a:t>
            </a:r>
            <a:r>
              <a:rPr lang="en-US" sz="2000" b="1" dirty="0" err="1"/>
              <a:t>Titova</a:t>
            </a:r>
            <a:endParaRPr lang="uk-UA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16858" y="3244334"/>
            <a:ext cx="2203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Yaroslava</a:t>
            </a:r>
            <a:r>
              <a:rPr lang="en-US" sz="2000" b="1" dirty="0"/>
              <a:t> </a:t>
            </a:r>
            <a:r>
              <a:rPr lang="en-US" sz="2000" b="1" dirty="0" err="1"/>
              <a:t>Gonchar</a:t>
            </a:r>
            <a:r>
              <a:rPr lang="en-US" sz="2000" b="1" dirty="0"/>
              <a:t> </a:t>
            </a:r>
            <a:endParaRPr lang="uk-UA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01820" y="3244334"/>
            <a:ext cx="194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Elena </a:t>
            </a:r>
            <a:r>
              <a:rPr lang="en-US" sz="2000" b="1" dirty="0" err="1" smtClean="0"/>
              <a:t>Stepanova</a:t>
            </a:r>
            <a:endParaRPr lang="uk-UA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0743" y="6024985"/>
            <a:ext cx="1672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Yulia</a:t>
            </a:r>
            <a:r>
              <a:rPr lang="en-US" sz="2000" b="1" dirty="0"/>
              <a:t> </a:t>
            </a:r>
            <a:r>
              <a:rPr lang="en-US" sz="2000" b="1" dirty="0" err="1"/>
              <a:t>Borisova</a:t>
            </a:r>
            <a:endParaRPr lang="uk-UA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85811" y="6024985"/>
            <a:ext cx="1665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Robert Brown</a:t>
            </a:r>
            <a:endParaRPr lang="uk-UA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25182" y="6024985"/>
            <a:ext cx="1444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Mark Harris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7908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016195" cy="68488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Additional  services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17900" y="527605"/>
            <a:ext cx="3054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English –Speaking </a:t>
            </a:r>
            <a:r>
              <a:rPr lang="en-US" sz="2400" b="1" dirty="0"/>
              <a:t>Club</a:t>
            </a:r>
            <a:endParaRPr lang="uk-UA" sz="2400" dirty="0"/>
          </a:p>
        </p:txBody>
      </p:sp>
      <p:pic>
        <p:nvPicPr>
          <p:cNvPr id="7" name="Рисунок 6" descr="C:\Users\Asus\Desktop\tx6ex0N1ni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375" y="775403"/>
            <a:ext cx="3640685" cy="253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70605" y="1291130"/>
            <a:ext cx="380847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English-Speaking Club  is an additional </a:t>
            </a:r>
            <a:r>
              <a:rPr lang="en-US" sz="2000" dirty="0"/>
              <a:t>service that is offered to our </a:t>
            </a:r>
            <a:r>
              <a:rPr lang="en-US" sz="2000" dirty="0" smtClean="0"/>
              <a:t>listeners</a:t>
            </a:r>
            <a:r>
              <a:rPr lang="en-US" sz="2000" dirty="0"/>
              <a:t>. You can attend </a:t>
            </a:r>
            <a:r>
              <a:rPr lang="en-US" sz="2000" dirty="0" smtClean="0"/>
              <a:t>it </a:t>
            </a:r>
            <a:r>
              <a:rPr lang="en-US" sz="2000" dirty="0"/>
              <a:t>five days a week and improve </a:t>
            </a:r>
            <a:r>
              <a:rPr lang="en-US" sz="2000" dirty="0" smtClean="0"/>
              <a:t>your English. Highly qualified teachers  from English-Speaking countries are always ready to help you. </a:t>
            </a:r>
          </a:p>
          <a:p>
            <a:endParaRPr lang="en-US" dirty="0"/>
          </a:p>
          <a:p>
            <a:endParaRPr lang="en-US" dirty="0" smtClean="0"/>
          </a:p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26399" y="3764767"/>
            <a:ext cx="1705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English-café</a:t>
            </a:r>
            <a:endParaRPr lang="uk-UA" sz="2400" dirty="0"/>
          </a:p>
        </p:txBody>
      </p:sp>
      <p:pic>
        <p:nvPicPr>
          <p:cNvPr id="10" name="Рисунок 9" descr="C:\Users\Asus\Desktop\be_smart_launge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3386" y="3995600"/>
            <a:ext cx="3543674" cy="264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78109" y="450009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It is an excellent place where you can  chat with your friend with a cup of tea    or coffee 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016195" cy="68488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Additional  services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55177" y="568553"/>
            <a:ext cx="1598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Video Library</a:t>
            </a:r>
            <a:endParaRPr lang="uk-UA" sz="2000" dirty="0"/>
          </a:p>
        </p:txBody>
      </p:sp>
      <p:pic>
        <p:nvPicPr>
          <p:cNvPr id="12" name="Рисунок 11" descr="C:\Users\Asus\Desktop\4-2-08-niveusmovielibrar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1480" y="1014614"/>
            <a:ext cx="29527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Asus\Desktop\IMG_43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6813" y="1000100"/>
            <a:ext cx="3054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65193" y="4039820"/>
            <a:ext cx="7778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Rent  </a:t>
            </a:r>
            <a:r>
              <a:rPr lang="en-US" sz="2000" b="1" i="1" dirty="0" smtClean="0"/>
              <a:t>films, </a:t>
            </a:r>
            <a:r>
              <a:rPr lang="en-US" sz="2000" b="1" i="1" dirty="0"/>
              <a:t>also is a free service </a:t>
            </a:r>
            <a:endParaRPr lang="en-US" sz="2000" b="1" i="1" dirty="0" smtClean="0"/>
          </a:p>
          <a:p>
            <a:pPr algn="ctr"/>
            <a:endParaRPr lang="en-US" sz="2000" b="1" dirty="0" smtClean="0"/>
          </a:p>
          <a:p>
            <a:r>
              <a:rPr lang="en-US" sz="2000" dirty="0"/>
              <a:t>Watching  films in English  is a very good way to improve your language. You improve spoken language, increase your vocabulary, get acquainted with the modern elements of spoken English. furthermore watching a movies in the original language is always a great fun!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689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977" y="680310"/>
            <a:ext cx="7016195" cy="68488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</a:t>
            </a:r>
            <a:r>
              <a:rPr lang="en-US" b="1" dirty="0" smtClean="0"/>
              <a:t>ur </a:t>
            </a:r>
            <a:r>
              <a:rPr lang="en-US" b="1" dirty="0"/>
              <a:t>graduates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 descr="C:\Users\Asus\Desktop\Michael_D_2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70" y="1655487"/>
            <a:ext cx="2290575" cy="208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sus\Desktop\IMG_5599aa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0950" y="1696695"/>
            <a:ext cx="3054100" cy="208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sus\Desktop\IMG_5586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4950" y="4497934"/>
            <a:ext cx="3054100" cy="198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752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Dmitry </a:t>
            </a:r>
            <a:r>
              <a:rPr lang="en-US" b="1" dirty="0" err="1"/>
              <a:t>Antonov</a:t>
            </a:r>
            <a:r>
              <a:rPr lang="en-US" b="1" dirty="0"/>
              <a:t>: now lives in Canada and works at the Embassy of Ukraine in Canada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7229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Aleksey Romanov: One of the most successful managers of </a:t>
            </a:r>
            <a:r>
              <a:rPr lang="en-US" b="1" dirty="0" smtClean="0"/>
              <a:t>Ukraine. Now he is </a:t>
            </a:r>
            <a:r>
              <a:rPr lang="en-US" b="1" dirty="0"/>
              <a:t>working in the USA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50629" y="6483968"/>
            <a:ext cx="487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Gromova</a:t>
            </a:r>
            <a:r>
              <a:rPr lang="en-US" b="1" dirty="0"/>
              <a:t> </a:t>
            </a:r>
            <a:r>
              <a:rPr lang="en-US" b="1" dirty="0" err="1" smtClean="0"/>
              <a:t>Kseniya</a:t>
            </a:r>
            <a:r>
              <a:rPr lang="en-US" b="1" dirty="0" smtClean="0"/>
              <a:t>: She</a:t>
            </a:r>
            <a:r>
              <a:rPr lang="en-US" dirty="0" smtClean="0"/>
              <a:t> </a:t>
            </a:r>
            <a:r>
              <a:rPr lang="en-US" b="1" dirty="0"/>
              <a:t>Lives and works in London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71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17900" y="222195"/>
            <a:ext cx="7016195" cy="684885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en-US" b="1" dirty="0"/>
              <a:t>Payment for education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17900" y="833015"/>
            <a:ext cx="7320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Payment for education you can made in any of the offices of our center before each </a:t>
            </a:r>
            <a:r>
              <a:rPr lang="en-US" sz="2000" dirty="0" smtClean="0"/>
              <a:t>semester.</a:t>
            </a:r>
            <a:endParaRPr lang="uk-UA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985576"/>
              </p:ext>
            </p:extLst>
          </p:nvPr>
        </p:nvGraphicFramePr>
        <p:xfrm>
          <a:off x="1818735" y="1901950"/>
          <a:ext cx="6719020" cy="150690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79755"/>
                <a:gridCol w="1679755"/>
                <a:gridCol w="1679755"/>
                <a:gridCol w="1679755"/>
              </a:tblGrid>
              <a:tr h="1141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cost of the semester (7 weeks) UAH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Beginners course</a:t>
                      </a:r>
                      <a:endParaRPr lang="uk-UA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(1)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Beginners course</a:t>
                      </a:r>
                      <a:endParaRPr lang="uk-UA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(2)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Main course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995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1095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1195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464081"/>
              </p:ext>
            </p:extLst>
          </p:nvPr>
        </p:nvGraphicFramePr>
        <p:xfrm>
          <a:off x="1818735" y="4039820"/>
          <a:ext cx="6719019" cy="198516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356992"/>
                <a:gridCol w="2122042"/>
                <a:gridCol w="2239985"/>
              </a:tblGrid>
              <a:tr h="165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Conversation Club with American teachers (payment for one session per week during the semester - 7 sessions)UAH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when paying for basic lessons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without payment of main lessons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120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250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580</Words>
  <Application>Microsoft Office PowerPoint</Application>
  <PresentationFormat>Экран (4:3)</PresentationFormat>
  <Paragraphs>85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Language unites people. Ability to communicate begins with knowledge of language.</vt:lpstr>
      <vt:lpstr>Презентация PowerPoint</vt:lpstr>
      <vt:lpstr>Team work </vt:lpstr>
      <vt:lpstr>The education system</vt:lpstr>
      <vt:lpstr>Our teachers</vt:lpstr>
      <vt:lpstr>Additional  services </vt:lpstr>
      <vt:lpstr>Additional  services </vt:lpstr>
      <vt:lpstr>Our graduates </vt:lpstr>
      <vt:lpstr> Payment for education  </vt:lpstr>
      <vt:lpstr>Structure of investments </vt:lpstr>
      <vt:lpstr>Profit when 70% load </vt:lpstr>
      <vt:lpstr>Our contacts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60</cp:revision>
  <dcterms:created xsi:type="dcterms:W3CDTF">2013-08-21T19:17:07Z</dcterms:created>
  <dcterms:modified xsi:type="dcterms:W3CDTF">2014-06-04T18:48:15Z</dcterms:modified>
</cp:coreProperties>
</file>